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86" r:id="rId4"/>
    <p:sldId id="260" r:id="rId5"/>
    <p:sldId id="262" r:id="rId6"/>
    <p:sldId id="304" r:id="rId7"/>
    <p:sldId id="308" r:id="rId8"/>
    <p:sldId id="306" r:id="rId9"/>
    <p:sldId id="307" r:id="rId10"/>
    <p:sldId id="309" r:id="rId11"/>
    <p:sldId id="311" r:id="rId12"/>
    <p:sldId id="313" r:id="rId13"/>
    <p:sldId id="263" r:id="rId14"/>
    <p:sldId id="312" r:id="rId15"/>
    <p:sldId id="310" r:id="rId16"/>
  </p:sldIdLst>
  <p:sldSz cx="9144000" cy="5143500" type="screen16x9"/>
  <p:notesSz cx="6858000" cy="9144000"/>
  <p:embeddedFontLst>
    <p:embeddedFont>
      <p:font typeface="Comfortaa" panose="020B0604020202020204" charset="0"/>
      <p:regular r:id="rId18"/>
      <p:bold r:id="rId19"/>
    </p:embeddedFont>
    <p:embeddedFont>
      <p:font typeface="Comic Sans MS" panose="030F0702030302020204" pitchFamily="66" charset="0"/>
      <p:regular r:id="rId20"/>
      <p:bold r:id="rId21"/>
      <p:italic r:id="rId22"/>
      <p:boldItalic r:id="rId23"/>
    </p:embeddedFont>
    <p:embeddedFont>
      <p:font typeface="Open Sans" panose="020B0604020202020204" charset="0"/>
      <p:regular r:id="rId24"/>
      <p:bold r:id="rId25"/>
      <p:italic r:id="rId26"/>
      <p:boldItalic r:id="rId27"/>
    </p:embeddedFont>
    <p:embeddedFont>
      <p:font typeface="Orbitron" panose="020B0604020202020204" charset="0"/>
      <p:regular r:id="rId28"/>
      <p:bold r:id="rId29"/>
    </p:embeddedFont>
    <p:embeddedFont>
      <p:font typeface="Orbitron Regular"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8B34524-4D83-4496-93C5-AF760B0815C3}">
          <p14:sldIdLst>
            <p14:sldId id="256"/>
            <p14:sldId id="258"/>
            <p14:sldId id="286"/>
            <p14:sldId id="260"/>
            <p14:sldId id="262"/>
            <p14:sldId id="304"/>
            <p14:sldId id="308"/>
            <p14:sldId id="306"/>
            <p14:sldId id="307"/>
            <p14:sldId id="309"/>
            <p14:sldId id="311"/>
          </p14:sldIdLst>
        </p14:section>
        <p14:section name="Untitled Section" id="{5CCB5F26-AA1D-484D-8A3A-F49E013F2AF1}">
          <p14:sldIdLst>
            <p14:sldId id="313"/>
            <p14:sldId id="263"/>
            <p14:sldId id="312"/>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0B351-4103-4A1D-892E-8C99AEAC5314}" v="26" dt="2020-12-09T10:45:30.592"/>
    <p1510:client id="{EF8109A2-A996-456D-92F5-E9108C3FCAD9}" v="47" dt="2020-12-09T10:52:25.183"/>
  </p1510:revLst>
</p1510:revInfo>
</file>

<file path=ppt/tableStyles.xml><?xml version="1.0" encoding="utf-8"?>
<a:tblStyleLst xmlns:a="http://schemas.openxmlformats.org/drawingml/2006/main" def="{220C5905-A35A-40C7-9A33-575ABF898568}">
  <a:tblStyle styleId="{220C5905-A35A-40C7-9A33-575ABF8985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jay Shrestha" userId="751921a25034ffef" providerId="Windows Live" clId="Web-{7B40B351-4103-4A1D-892E-8C99AEAC5314}"/>
    <pc:docChg chg="modSld">
      <pc:chgData name="Bijay Shrestha" userId="751921a25034ffef" providerId="Windows Live" clId="Web-{7B40B351-4103-4A1D-892E-8C99AEAC5314}" dt="2020-12-09T10:45:30.592" v="25" actId="1076"/>
      <pc:docMkLst>
        <pc:docMk/>
      </pc:docMkLst>
      <pc:sldChg chg="addSp delSp modSp">
        <pc:chgData name="Bijay Shrestha" userId="751921a25034ffef" providerId="Windows Live" clId="Web-{7B40B351-4103-4A1D-892E-8C99AEAC5314}" dt="2020-12-09T10:45:30.592" v="25" actId="1076"/>
        <pc:sldMkLst>
          <pc:docMk/>
          <pc:sldMk cId="0" sldId="256"/>
        </pc:sldMkLst>
        <pc:spChg chg="add mod">
          <ac:chgData name="Bijay Shrestha" userId="751921a25034ffef" providerId="Windows Live" clId="Web-{7B40B351-4103-4A1D-892E-8C99AEAC5314}" dt="2020-12-09T10:45:21.124" v="22" actId="20577"/>
          <ac:spMkLst>
            <pc:docMk/>
            <pc:sldMk cId="0" sldId="256"/>
            <ac:spMk id="2" creationId="{28DD58EF-A7DD-4217-86B2-E3D0EA2B48A4}"/>
          </ac:spMkLst>
        </pc:spChg>
        <pc:spChg chg="add del mod">
          <ac:chgData name="Bijay Shrestha" userId="751921a25034ffef" providerId="Windows Live" clId="Web-{7B40B351-4103-4A1D-892E-8C99AEAC5314}" dt="2020-12-09T10:45:17.467" v="18"/>
          <ac:spMkLst>
            <pc:docMk/>
            <pc:sldMk cId="0" sldId="256"/>
            <ac:spMk id="3" creationId="{C144B1C3-096A-44FF-A651-665F696988C7}"/>
          </ac:spMkLst>
        </pc:spChg>
        <pc:spChg chg="mod">
          <ac:chgData name="Bijay Shrestha" userId="751921a25034ffef" providerId="Windows Live" clId="Web-{7B40B351-4103-4A1D-892E-8C99AEAC5314}" dt="2020-12-09T10:45:05.280" v="14" actId="1076"/>
          <ac:spMkLst>
            <pc:docMk/>
            <pc:sldMk cId="0" sldId="256"/>
            <ac:spMk id="152" creationId="{00000000-0000-0000-0000-000000000000}"/>
          </ac:spMkLst>
        </pc:spChg>
        <pc:spChg chg="mod">
          <ac:chgData name="Bijay Shrestha" userId="751921a25034ffef" providerId="Windows Live" clId="Web-{7B40B351-4103-4A1D-892E-8C99AEAC5314}" dt="2020-12-09T10:45:30.592" v="25" actId="1076"/>
          <ac:spMkLst>
            <pc:docMk/>
            <pc:sldMk cId="0" sldId="256"/>
            <ac:spMk id="153" creationId="{00000000-0000-0000-0000-000000000000}"/>
          </ac:spMkLst>
        </pc:spChg>
      </pc:sldChg>
    </pc:docChg>
  </pc:docChgLst>
  <pc:docChgLst>
    <pc:chgData name="Bijay Shrestha" userId="751921a25034ffef" providerId="Windows Live" clId="Web-{EF8109A2-A996-456D-92F5-E9108C3FCAD9}"/>
    <pc:docChg chg="modSld">
      <pc:chgData name="Bijay Shrestha" userId="751921a25034ffef" providerId="Windows Live" clId="Web-{EF8109A2-A996-456D-92F5-E9108C3FCAD9}" dt="2020-12-09T10:52:25.183" v="44" actId="20577"/>
      <pc:docMkLst>
        <pc:docMk/>
      </pc:docMkLst>
      <pc:sldChg chg="modSp">
        <pc:chgData name="Bijay Shrestha" userId="751921a25034ffef" providerId="Windows Live" clId="Web-{EF8109A2-A996-456D-92F5-E9108C3FCAD9}" dt="2020-12-09T10:52:25.183" v="43" actId="20577"/>
        <pc:sldMkLst>
          <pc:docMk/>
          <pc:sldMk cId="0" sldId="256"/>
        </pc:sldMkLst>
        <pc:spChg chg="mod">
          <ac:chgData name="Bijay Shrestha" userId="751921a25034ffef" providerId="Windows Live" clId="Web-{EF8109A2-A996-456D-92F5-E9108C3FCAD9}" dt="2020-12-09T10:52:25.183" v="43" actId="20577"/>
          <ac:spMkLst>
            <pc:docMk/>
            <pc:sldMk cId="0" sldId="256"/>
            <ac:spMk id="2" creationId="{28DD58EF-A7DD-4217-86B2-E3D0EA2B48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5905f5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95905f5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5905f5e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5905f5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95905f5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95905f5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
  <p:cSld name="CUSTOM_5">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9" name="Google Shape;89;p18"/>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0" name="Google Shape;90;p18"/>
          <p:cNvSpPr txBox="1">
            <a:spLocks noGrp="1"/>
          </p:cNvSpPr>
          <p:nvPr>
            <p:ph type="body" idx="2"/>
          </p:nvPr>
        </p:nvSpPr>
        <p:spPr>
          <a:xfrm>
            <a:off x="1545529" y="191388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1" name="Google Shape;91;p18"/>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2" name="Google Shape;92;p18"/>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18"/>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4" name="Google Shape;94;p18"/>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18"/>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6" name="Google Shape;96;p18"/>
          <p:cNvSpPr txBox="1">
            <a:spLocks noGrp="1"/>
          </p:cNvSpPr>
          <p:nvPr>
            <p:ph type="body" idx="8"/>
          </p:nvPr>
        </p:nvSpPr>
        <p:spPr>
          <a:xfrm>
            <a:off x="154552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18"/>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8" name="Google Shape;98;p18"/>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18"/>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0" name="Google Shape;100;p18"/>
          <p:cNvSpPr txBox="1">
            <a:spLocks noGrp="1"/>
          </p:cNvSpPr>
          <p:nvPr>
            <p:ph type="body" idx="15"/>
          </p:nvPr>
        </p:nvSpPr>
        <p:spPr>
          <a:xfrm>
            <a:off x="6465732" y="3937642"/>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100"/>
            </a:lvl1pPr>
            <a:lvl2pPr marL="914400" lvl="1" indent="-317500">
              <a:spcBef>
                <a:spcPts val="0"/>
              </a:spcBef>
              <a:spcAft>
                <a:spcPts val="0"/>
              </a:spcAft>
              <a:buClr>
                <a:srgbClr val="434343"/>
              </a:buClr>
              <a:buSzPts val="1400"/>
              <a:buFont typeface="Roboto Condensed Light"/>
              <a:buChar char="○"/>
              <a:defRPr/>
            </a:lvl2pPr>
            <a:lvl3pPr marL="1371600" lvl="2" indent="-317500">
              <a:spcBef>
                <a:spcPts val="1600"/>
              </a:spcBef>
              <a:spcAft>
                <a:spcPts val="0"/>
              </a:spcAft>
              <a:buClr>
                <a:srgbClr val="434343"/>
              </a:buClr>
              <a:buSzPts val="1400"/>
              <a:buFont typeface="Roboto Condensed Light"/>
              <a:buChar char="■"/>
              <a:defRPr/>
            </a:lvl3pPr>
            <a:lvl4pPr marL="1828800" lvl="3" indent="-317500">
              <a:spcBef>
                <a:spcPts val="1600"/>
              </a:spcBef>
              <a:spcAft>
                <a:spcPts val="0"/>
              </a:spcAft>
              <a:buClr>
                <a:srgbClr val="434343"/>
              </a:buClr>
              <a:buSzPts val="1400"/>
              <a:buFont typeface="Roboto Condensed Light"/>
              <a:buChar char="●"/>
              <a:defRPr/>
            </a:lvl4pPr>
            <a:lvl5pPr marL="2286000" lvl="4" indent="-317500">
              <a:spcBef>
                <a:spcPts val="1600"/>
              </a:spcBef>
              <a:spcAft>
                <a:spcPts val="0"/>
              </a:spcAft>
              <a:buClr>
                <a:srgbClr val="434343"/>
              </a:buClr>
              <a:buSzPts val="1400"/>
              <a:buFont typeface="Roboto Condensed Light"/>
              <a:buChar char="○"/>
              <a:defRPr/>
            </a:lvl5pPr>
            <a:lvl6pPr marL="2743200" lvl="5" indent="-317500">
              <a:spcBef>
                <a:spcPts val="1600"/>
              </a:spcBef>
              <a:spcAft>
                <a:spcPts val="0"/>
              </a:spcAft>
              <a:buClr>
                <a:srgbClr val="434343"/>
              </a:buClr>
              <a:buSzPts val="1400"/>
              <a:buFont typeface="Roboto Condensed Light"/>
              <a:buChar char="■"/>
              <a:defRPr/>
            </a:lvl6pPr>
            <a:lvl7pPr marL="3200400" lvl="6" indent="-317500">
              <a:spcBef>
                <a:spcPts val="1600"/>
              </a:spcBef>
              <a:spcAft>
                <a:spcPts val="0"/>
              </a:spcAft>
              <a:buClr>
                <a:srgbClr val="434343"/>
              </a:buClr>
              <a:buSzPts val="1400"/>
              <a:buFont typeface="Roboto Condensed Light"/>
              <a:buChar char="●"/>
              <a:defRPr/>
            </a:lvl7pPr>
            <a:lvl8pPr marL="3657600" lvl="7" indent="-317500">
              <a:spcBef>
                <a:spcPts val="1600"/>
              </a:spcBef>
              <a:spcAft>
                <a:spcPts val="0"/>
              </a:spcAft>
              <a:buClr>
                <a:srgbClr val="434343"/>
              </a:buClr>
              <a:buSzPts val="1400"/>
              <a:buFont typeface="Roboto Condensed Light"/>
              <a:buChar char="○"/>
              <a:defRPr/>
            </a:lvl8pPr>
            <a:lvl9pPr marL="4114800" lvl="8" indent="-317500">
              <a:spcBef>
                <a:spcPts val="1600"/>
              </a:spcBef>
              <a:spcAft>
                <a:spcPts val="1600"/>
              </a:spcAft>
              <a:buClr>
                <a:srgbClr val="434343"/>
              </a:buClr>
              <a:buSzPts val="1400"/>
              <a:buFont typeface="Roboto Condensed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5"/>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1" name="Google Shape;81;p17"/>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2" name="Google Shape;82;p17"/>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3" name="Google Shape;83;p17"/>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4" name="Google Shape;84;p17"/>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5" name="Google Shape;85;p17"/>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6" name="Google Shape;86;p17"/>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60" r:id="rId7"/>
    <p:sldLayoutId id="2147483661"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5967425" y="3336981"/>
            <a:ext cx="2924100" cy="639000"/>
          </a:xfrm>
          <a:prstGeom prst="rect">
            <a:avLst/>
          </a:prstGeom>
        </p:spPr>
        <p:txBody>
          <a:bodyPr spcFirstLastPara="1" wrap="square" lIns="91425" tIns="91425" rIns="91425" bIns="91425" anchor="t" anchorCtr="0">
            <a:noAutofit/>
          </a:bodyPr>
          <a:lstStyle/>
          <a:p>
            <a:pPr marL="0" indent="0">
              <a:buClr>
                <a:schemeClr val="dk1"/>
              </a:buClr>
              <a:buSzPts val="1100"/>
            </a:pPr>
            <a:r>
              <a:rPr lang="en"/>
              <a:t>Here is where our presentation begins</a:t>
            </a:r>
          </a:p>
          <a:p>
            <a:pPr marL="0" lvl="0" indent="0" algn="ctr" rtl="0">
              <a:spcBef>
                <a:spcPts val="0"/>
              </a:spcBef>
              <a:spcAft>
                <a:spcPts val="0"/>
              </a:spcAft>
              <a:buNone/>
            </a:pPr>
            <a:endParaRPr/>
          </a:p>
        </p:txBody>
      </p:sp>
      <p:sp>
        <p:nvSpPr>
          <p:cNvPr id="153" name="Google Shape;153;p27"/>
          <p:cNvSpPr txBox="1">
            <a:spLocks noGrp="1"/>
          </p:cNvSpPr>
          <p:nvPr>
            <p:ph type="ctrTitle"/>
          </p:nvPr>
        </p:nvSpPr>
        <p:spPr>
          <a:xfrm>
            <a:off x="1071325" y="706125"/>
            <a:ext cx="7001350" cy="2493669"/>
          </a:xfrm>
          <a:prstGeom prst="rect">
            <a:avLst/>
          </a:prstGeom>
        </p:spPr>
        <p:txBody>
          <a:bodyPr spcFirstLastPara="1" wrap="square" lIns="91425" tIns="91425" rIns="91425" bIns="91425" anchor="b" anchorCtr="0">
            <a:noAutofit/>
          </a:bodyPr>
          <a:lstStyle/>
          <a:p>
            <a:r>
              <a:rPr lang="en" b="1" dirty="0">
                <a:solidFill>
                  <a:schemeClr val="lt1"/>
                </a:solidFill>
              </a:rPr>
              <a:t>Sort Battle</a:t>
            </a:r>
            <a:br>
              <a:rPr lang="en" b="1" dirty="0">
                <a:solidFill>
                  <a:schemeClr val="lt1"/>
                </a:solidFill>
              </a:rPr>
            </a:br>
            <a:r>
              <a:rPr lang="en" b="1" dirty="0">
                <a:solidFill>
                  <a:schemeClr val="lt1"/>
                </a:solidFill>
              </a:rPr>
              <a:t>&amp;</a:t>
            </a:r>
            <a:br>
              <a:rPr lang="en" b="1" dirty="0">
                <a:solidFill>
                  <a:schemeClr val="lt1"/>
                </a:solidFill>
              </a:rPr>
            </a:br>
            <a:r>
              <a:rPr lang="en" b="1" dirty="0">
                <a:solidFill>
                  <a:schemeClr val="lt1"/>
                </a:solidFill>
              </a:rPr>
              <a:t>Maze Solver</a:t>
            </a:r>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28DD58EF-A7DD-4217-86B2-E3D0EA2B48A4}"/>
              </a:ext>
            </a:extLst>
          </p:cNvPr>
          <p:cNvSpPr txBox="1"/>
          <p:nvPr/>
        </p:nvSpPr>
        <p:spPr>
          <a:xfrm>
            <a:off x="-2658" y="4250365"/>
            <a:ext cx="34276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omic Sans MS"/>
              </a:rPr>
              <a:t>-&gt; Arpan Gyawali(075BCT014)</a:t>
            </a:r>
            <a:endParaRPr lang="en-US">
              <a:solidFill>
                <a:schemeClr val="bg1"/>
              </a:solidFill>
            </a:endParaRPr>
          </a:p>
          <a:p>
            <a:r>
              <a:rPr lang="en-US">
                <a:solidFill>
                  <a:schemeClr val="bg1"/>
                </a:solidFill>
                <a:latin typeface="Comic Sans MS"/>
              </a:rPr>
              <a:t>-&gt; Bidhan Khatiwada(075BCT018)</a:t>
            </a:r>
          </a:p>
          <a:p>
            <a:r>
              <a:rPr lang="en-US">
                <a:solidFill>
                  <a:schemeClr val="bg1"/>
                </a:solidFill>
                <a:latin typeface="Comic Sans MS"/>
              </a:rPr>
              <a:t>-&gt; Bijaya Shrestha(075BCT020)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DA86-F434-4E4E-9C17-A195F2DC99FE}"/>
              </a:ext>
            </a:extLst>
          </p:cNvPr>
          <p:cNvSpPr>
            <a:spLocks noGrp="1"/>
          </p:cNvSpPr>
          <p:nvPr>
            <p:ph type="title"/>
          </p:nvPr>
        </p:nvSpPr>
        <p:spPr>
          <a:xfrm rot="-5400000">
            <a:off x="-1009907" y="1942264"/>
            <a:ext cx="4058100" cy="653400"/>
          </a:xfrm>
        </p:spPr>
        <p:txBody>
          <a:bodyPr/>
          <a:lstStyle/>
          <a:p>
            <a:r>
              <a:rPr lang="en-GB" sz="3200" dirty="0"/>
              <a:t>Algorithm</a:t>
            </a:r>
          </a:p>
        </p:txBody>
      </p:sp>
      <p:pic>
        <p:nvPicPr>
          <p:cNvPr id="4" name="Picture 3">
            <a:extLst>
              <a:ext uri="{FF2B5EF4-FFF2-40B4-BE49-F238E27FC236}">
                <a16:creationId xmlns:a16="http://schemas.microsoft.com/office/drawing/2014/main" id="{A64A0A80-9B02-4942-831D-ADB971EFC4BE}"/>
              </a:ext>
            </a:extLst>
          </p:cNvPr>
          <p:cNvPicPr>
            <a:picLocks noChangeAspect="1"/>
          </p:cNvPicPr>
          <p:nvPr/>
        </p:nvPicPr>
        <p:blipFill rotWithShape="1">
          <a:blip r:embed="rId2"/>
          <a:srcRect t="14733" b="18303"/>
          <a:stretch/>
        </p:blipFill>
        <p:spPr>
          <a:xfrm>
            <a:off x="1704108" y="342899"/>
            <a:ext cx="6296891" cy="1766455"/>
          </a:xfrm>
          <a:prstGeom prst="rect">
            <a:avLst/>
          </a:prstGeom>
        </p:spPr>
      </p:pic>
      <p:pic>
        <p:nvPicPr>
          <p:cNvPr id="6" name="Picture 5">
            <a:extLst>
              <a:ext uri="{FF2B5EF4-FFF2-40B4-BE49-F238E27FC236}">
                <a16:creationId xmlns:a16="http://schemas.microsoft.com/office/drawing/2014/main" id="{E4F7F062-98E8-4A3D-B815-B62D5969ED23}"/>
              </a:ext>
            </a:extLst>
          </p:cNvPr>
          <p:cNvPicPr>
            <a:picLocks noChangeAspect="1"/>
          </p:cNvPicPr>
          <p:nvPr/>
        </p:nvPicPr>
        <p:blipFill>
          <a:blip r:embed="rId3"/>
          <a:stretch>
            <a:fillRect/>
          </a:stretch>
        </p:blipFill>
        <p:spPr>
          <a:xfrm>
            <a:off x="2787794" y="2509404"/>
            <a:ext cx="3810433" cy="2114550"/>
          </a:xfrm>
          <a:prstGeom prst="rect">
            <a:avLst/>
          </a:prstGeom>
        </p:spPr>
      </p:pic>
    </p:spTree>
    <p:extLst>
      <p:ext uri="{BB962C8B-B14F-4D97-AF65-F5344CB8AC3E}">
        <p14:creationId xmlns:p14="http://schemas.microsoft.com/office/powerpoint/2010/main" val="154331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8C93-DFD5-4DCA-ABE1-3475F483F2AD}"/>
              </a:ext>
            </a:extLst>
          </p:cNvPr>
          <p:cNvSpPr>
            <a:spLocks noGrp="1"/>
          </p:cNvSpPr>
          <p:nvPr>
            <p:ph type="title"/>
          </p:nvPr>
        </p:nvSpPr>
        <p:spPr>
          <a:xfrm rot="-5400000">
            <a:off x="-1254467" y="2134034"/>
            <a:ext cx="4277232" cy="653400"/>
          </a:xfrm>
        </p:spPr>
        <p:txBody>
          <a:bodyPr/>
          <a:lstStyle/>
          <a:p>
            <a:r>
              <a:rPr lang="en-GB" sz="3200" dirty="0"/>
              <a:t>Project Overview</a:t>
            </a:r>
          </a:p>
        </p:txBody>
      </p:sp>
      <p:sp>
        <p:nvSpPr>
          <p:cNvPr id="3" name="Google Shape;287;p33">
            <a:extLst>
              <a:ext uri="{FF2B5EF4-FFF2-40B4-BE49-F238E27FC236}">
                <a16:creationId xmlns:a16="http://schemas.microsoft.com/office/drawing/2014/main" id="{61FC11FB-CB06-4338-9FA4-9EBE716B4807}"/>
              </a:ext>
            </a:extLst>
          </p:cNvPr>
          <p:cNvSpPr txBox="1">
            <a:spLocks/>
          </p:cNvSpPr>
          <p:nvPr/>
        </p:nvSpPr>
        <p:spPr>
          <a:xfrm>
            <a:off x="1366625" y="98027"/>
            <a:ext cx="6602413" cy="448182"/>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lvl="1"/>
            <a:r>
              <a:rPr lang="en-GB" sz="1800" dirty="0">
                <a:latin typeface="Orbitron" panose="020B0604020202020204" charset="0"/>
              </a:rPr>
              <a:t>	Sort Battle</a:t>
            </a:r>
          </a:p>
        </p:txBody>
      </p:sp>
      <p:sp>
        <p:nvSpPr>
          <p:cNvPr id="4" name="Google Shape;287;p33">
            <a:extLst>
              <a:ext uri="{FF2B5EF4-FFF2-40B4-BE49-F238E27FC236}">
                <a16:creationId xmlns:a16="http://schemas.microsoft.com/office/drawing/2014/main" id="{1DDABC8F-7F8B-4E53-B734-9F5C5826344F}"/>
              </a:ext>
            </a:extLst>
          </p:cNvPr>
          <p:cNvSpPr txBox="1">
            <a:spLocks/>
          </p:cNvSpPr>
          <p:nvPr/>
        </p:nvSpPr>
        <p:spPr>
          <a:xfrm>
            <a:off x="1366625" y="2571750"/>
            <a:ext cx="6602413" cy="448182"/>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GB" sz="1800" dirty="0">
                <a:latin typeface="Orbitron" panose="020B0604020202020204" charset="0"/>
              </a:rPr>
              <a:t>	Maze Solver</a:t>
            </a:r>
          </a:p>
        </p:txBody>
      </p:sp>
      <p:pic>
        <p:nvPicPr>
          <p:cNvPr id="6" name="Google Shape;289;p33">
            <a:extLst>
              <a:ext uri="{FF2B5EF4-FFF2-40B4-BE49-F238E27FC236}">
                <a16:creationId xmlns:a16="http://schemas.microsoft.com/office/drawing/2014/main" id="{9FFC5645-446B-4AAC-B582-2098C712C359}"/>
              </a:ext>
            </a:extLst>
          </p:cNvPr>
          <p:cNvPicPr preferRelativeResize="0"/>
          <p:nvPr/>
        </p:nvPicPr>
        <p:blipFill>
          <a:blip r:embed="rId2">
            <a:alphaModFix/>
          </a:blip>
          <a:stretch>
            <a:fillRect/>
          </a:stretch>
        </p:blipFill>
        <p:spPr>
          <a:xfrm>
            <a:off x="1210848" y="91999"/>
            <a:ext cx="6913966" cy="2476737"/>
          </a:xfrm>
          <a:prstGeom prst="rect">
            <a:avLst/>
          </a:prstGeom>
          <a:noFill/>
          <a:ln>
            <a:noFill/>
          </a:ln>
        </p:spPr>
      </p:pic>
      <p:pic>
        <p:nvPicPr>
          <p:cNvPr id="7" name="Google Shape;289;p33">
            <a:extLst>
              <a:ext uri="{FF2B5EF4-FFF2-40B4-BE49-F238E27FC236}">
                <a16:creationId xmlns:a16="http://schemas.microsoft.com/office/drawing/2014/main" id="{DBDF212D-2AC7-4ECB-8C76-E0EA96892E28}"/>
              </a:ext>
            </a:extLst>
          </p:cNvPr>
          <p:cNvPicPr preferRelativeResize="0"/>
          <p:nvPr/>
        </p:nvPicPr>
        <p:blipFill>
          <a:blip r:embed="rId2">
            <a:alphaModFix/>
          </a:blip>
          <a:stretch>
            <a:fillRect/>
          </a:stretch>
        </p:blipFill>
        <p:spPr>
          <a:xfrm>
            <a:off x="1210848" y="2568736"/>
            <a:ext cx="6913966" cy="2476737"/>
          </a:xfrm>
          <a:prstGeom prst="rect">
            <a:avLst/>
          </a:prstGeom>
          <a:noFill/>
          <a:ln>
            <a:noFill/>
          </a:ln>
        </p:spPr>
      </p:pic>
      <p:sp>
        <p:nvSpPr>
          <p:cNvPr id="5" name="TextBox 4">
            <a:extLst>
              <a:ext uri="{FF2B5EF4-FFF2-40B4-BE49-F238E27FC236}">
                <a16:creationId xmlns:a16="http://schemas.microsoft.com/office/drawing/2014/main" id="{147F7149-C3D5-474D-A2BB-C15C3B0A5B92}"/>
              </a:ext>
            </a:extLst>
          </p:cNvPr>
          <p:cNvSpPr txBox="1"/>
          <p:nvPr/>
        </p:nvSpPr>
        <p:spPr>
          <a:xfrm>
            <a:off x="1605088" y="717963"/>
            <a:ext cx="6328063" cy="1477328"/>
          </a:xfrm>
          <a:prstGeom prst="rect">
            <a:avLst/>
          </a:prstGeom>
          <a:noFill/>
        </p:spPr>
        <p:txBody>
          <a:bodyPr wrap="square" rtlCol="0">
            <a:spAutoFit/>
          </a:bodyPr>
          <a:lstStyle/>
          <a:p>
            <a:r>
              <a:rPr lang="en-GB" sz="1800" dirty="0">
                <a:solidFill>
                  <a:schemeClr val="bg1"/>
                </a:solidFill>
              </a:rPr>
              <a:t>	Here, the screen is divided into two battleground. Based on any two algorithms among four(Bubble, Quick, Shell, Insertion) and the orientation(Random, Descending, Almost Sorted) we select, the sorting happens in those two parts. The time for each sort is also displayed.</a:t>
            </a:r>
            <a:endParaRPr lang="en-GB" dirty="0"/>
          </a:p>
        </p:txBody>
      </p:sp>
      <p:sp>
        <p:nvSpPr>
          <p:cNvPr id="8" name="TextBox 7">
            <a:extLst>
              <a:ext uri="{FF2B5EF4-FFF2-40B4-BE49-F238E27FC236}">
                <a16:creationId xmlns:a16="http://schemas.microsoft.com/office/drawing/2014/main" id="{CF937019-2BDB-46AD-A01E-E37305BCE643}"/>
              </a:ext>
            </a:extLst>
          </p:cNvPr>
          <p:cNvSpPr txBox="1"/>
          <p:nvPr/>
        </p:nvSpPr>
        <p:spPr>
          <a:xfrm>
            <a:off x="1542876" y="3259043"/>
            <a:ext cx="6249911" cy="1477328"/>
          </a:xfrm>
          <a:prstGeom prst="rect">
            <a:avLst/>
          </a:prstGeom>
          <a:noFill/>
        </p:spPr>
        <p:txBody>
          <a:bodyPr wrap="square" rtlCol="0">
            <a:spAutoFit/>
          </a:bodyPr>
          <a:lstStyle/>
          <a:p>
            <a:r>
              <a:rPr lang="en-GB" dirty="0"/>
              <a:t>	</a:t>
            </a:r>
            <a:r>
              <a:rPr lang="en-GB" sz="1800" dirty="0">
                <a:solidFill>
                  <a:schemeClr val="bg1"/>
                </a:solidFill>
              </a:rPr>
              <a:t>Here, the screen contains 30 by 40 cell grid which can be represented as a graph. There is a source and destination. We provide the obstacles for the path and the Dijkstra algorithm finds the shortest path between source and destination displaying the path distance.</a:t>
            </a:r>
          </a:p>
        </p:txBody>
      </p:sp>
    </p:spTree>
    <p:extLst>
      <p:ext uri="{BB962C8B-B14F-4D97-AF65-F5344CB8AC3E}">
        <p14:creationId xmlns:p14="http://schemas.microsoft.com/office/powerpoint/2010/main" val="37802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C5CD-BFFE-40C9-A1AE-03760CD519F0}"/>
              </a:ext>
            </a:extLst>
          </p:cNvPr>
          <p:cNvSpPr>
            <a:spLocks noGrp="1"/>
          </p:cNvSpPr>
          <p:nvPr>
            <p:ph type="title"/>
          </p:nvPr>
        </p:nvSpPr>
        <p:spPr>
          <a:xfrm rot="-5400000">
            <a:off x="-1382444" y="2208671"/>
            <a:ext cx="4246059" cy="653400"/>
          </a:xfrm>
        </p:spPr>
        <p:txBody>
          <a:bodyPr/>
          <a:lstStyle/>
          <a:p>
            <a:r>
              <a:rPr lang="en-GB" sz="3200" dirty="0"/>
              <a:t>Project Overview</a:t>
            </a:r>
          </a:p>
        </p:txBody>
      </p:sp>
      <p:sp>
        <p:nvSpPr>
          <p:cNvPr id="3" name="Google Shape;287;p33">
            <a:extLst>
              <a:ext uri="{FF2B5EF4-FFF2-40B4-BE49-F238E27FC236}">
                <a16:creationId xmlns:a16="http://schemas.microsoft.com/office/drawing/2014/main" id="{1F26A109-4AA3-4F6E-AA54-7C3A2950493A}"/>
              </a:ext>
            </a:extLst>
          </p:cNvPr>
          <p:cNvSpPr txBox="1">
            <a:spLocks/>
          </p:cNvSpPr>
          <p:nvPr/>
        </p:nvSpPr>
        <p:spPr>
          <a:xfrm>
            <a:off x="1366625" y="187037"/>
            <a:ext cx="6602413" cy="550718"/>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GB" sz="1800" dirty="0">
                <a:solidFill>
                  <a:schemeClr val="bg1"/>
                </a:solidFill>
                <a:latin typeface="Orbitron" panose="020B0604020202020204" charset="0"/>
              </a:rPr>
              <a:t>Class Diagram</a:t>
            </a:r>
          </a:p>
        </p:txBody>
      </p:sp>
      <p:pic>
        <p:nvPicPr>
          <p:cNvPr id="47" name="Picture 46">
            <a:extLst>
              <a:ext uri="{FF2B5EF4-FFF2-40B4-BE49-F238E27FC236}">
                <a16:creationId xmlns:a16="http://schemas.microsoft.com/office/drawing/2014/main" id="{2F1BEDD3-1A10-4B1E-9759-3CAD443C16CF}"/>
              </a:ext>
            </a:extLst>
          </p:cNvPr>
          <p:cNvPicPr>
            <a:picLocks noChangeAspect="1"/>
          </p:cNvPicPr>
          <p:nvPr/>
        </p:nvPicPr>
        <p:blipFill>
          <a:blip r:embed="rId2"/>
          <a:stretch>
            <a:fillRect/>
          </a:stretch>
        </p:blipFill>
        <p:spPr>
          <a:xfrm>
            <a:off x="1366625" y="852055"/>
            <a:ext cx="6639137" cy="4104408"/>
          </a:xfrm>
          <a:prstGeom prst="rect">
            <a:avLst/>
          </a:prstGeom>
        </p:spPr>
      </p:pic>
    </p:spTree>
    <p:extLst>
      <p:ext uri="{BB962C8B-B14F-4D97-AF65-F5344CB8AC3E}">
        <p14:creationId xmlns:p14="http://schemas.microsoft.com/office/powerpoint/2010/main" val="326041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a:off x="206992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Dependencies</a:t>
            </a:r>
            <a:endParaRPr sz="3200" dirty="0"/>
          </a:p>
        </p:txBody>
      </p:sp>
      <p:sp>
        <p:nvSpPr>
          <p:cNvPr id="305" name="Google Shape;305;p34"/>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a:t>
            </a:r>
            <a:endParaRPr dirty="0"/>
          </a:p>
        </p:txBody>
      </p:sp>
      <p:sp>
        <p:nvSpPr>
          <p:cNvPr id="307" name="Google Shape;307;p34"/>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Github</a:t>
            </a:r>
            <a:endParaRPr dirty="0"/>
          </a:p>
        </p:txBody>
      </p:sp>
      <p:sp>
        <p:nvSpPr>
          <p:cNvPr id="309" name="Google Shape;309;p34"/>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SFML</a:t>
            </a:r>
            <a:endParaRPr dirty="0"/>
          </a:p>
        </p:txBody>
      </p:sp>
      <p:sp>
        <p:nvSpPr>
          <p:cNvPr id="311" name="Google Shape;311;p34"/>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Visual Studio</a:t>
            </a:r>
            <a:endParaRPr dirty="0"/>
          </a:p>
        </p:txBody>
      </p:sp>
      <p:sp>
        <p:nvSpPr>
          <p:cNvPr id="313" name="Google Shape;313;p34"/>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Sublime</a:t>
            </a:r>
            <a:endParaRPr dirty="0"/>
          </a:p>
        </p:txBody>
      </p:sp>
      <p:grpSp>
        <p:nvGrpSpPr>
          <p:cNvPr id="315" name="Google Shape;315;p34"/>
          <p:cNvGrpSpPr/>
          <p:nvPr/>
        </p:nvGrpSpPr>
        <p:grpSpPr>
          <a:xfrm>
            <a:off x="4752974" y="2943031"/>
            <a:ext cx="470450" cy="449959"/>
            <a:chOff x="5049750" y="832600"/>
            <a:chExt cx="505100" cy="483100"/>
          </a:xfrm>
        </p:grpSpPr>
        <p:sp>
          <p:nvSpPr>
            <p:cNvPr id="316" name="Google Shape;316;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 name="Google Shape;317;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 name="Google Shape;318;p34"/>
          <p:cNvGrpSpPr/>
          <p:nvPr/>
        </p:nvGrpSpPr>
        <p:grpSpPr>
          <a:xfrm>
            <a:off x="4830000" y="910762"/>
            <a:ext cx="316397" cy="450006"/>
            <a:chOff x="3342275" y="2615925"/>
            <a:chExt cx="339700" cy="483150"/>
          </a:xfrm>
        </p:grpSpPr>
        <p:sp>
          <p:nvSpPr>
            <p:cNvPr id="319" name="Google Shape;319;p3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0" name="Google Shape;320;p3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1" name="Google Shape;321;p34"/>
          <p:cNvSpPr/>
          <p:nvPr/>
        </p:nvSpPr>
        <p:spPr>
          <a:xfrm>
            <a:off x="2303026" y="2957072"/>
            <a:ext cx="450006" cy="421878"/>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22" name="Google Shape;322;p34"/>
          <p:cNvGrpSpPr/>
          <p:nvPr/>
        </p:nvGrpSpPr>
        <p:grpSpPr>
          <a:xfrm>
            <a:off x="7224009" y="911620"/>
            <a:ext cx="448446" cy="448306"/>
            <a:chOff x="4460225" y="3211300"/>
            <a:chExt cx="481475" cy="481325"/>
          </a:xfrm>
        </p:grpSpPr>
        <p:sp>
          <p:nvSpPr>
            <p:cNvPr id="323" name="Google Shape;323;p3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9" name="Google Shape;329;p34"/>
          <p:cNvSpPr/>
          <p:nvPr/>
        </p:nvSpPr>
        <p:spPr>
          <a:xfrm>
            <a:off x="7244385" y="2964152"/>
            <a:ext cx="407694" cy="407707"/>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0" name="Google Shape;330;p34"/>
          <p:cNvSpPr txBox="1">
            <a:spLocks noGrp="1"/>
          </p:cNvSpPr>
          <p:nvPr>
            <p:ph type="subTitle" idx="14"/>
          </p:nvPr>
        </p:nvSpPr>
        <p:spPr>
          <a:xfrm>
            <a:off x="6465731" y="3639312"/>
            <a:ext cx="2231459"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Stack Overflow</a:t>
            </a:r>
            <a:endParaRPr dirty="0"/>
          </a:p>
        </p:txBody>
      </p:sp>
      <p:sp>
        <p:nvSpPr>
          <p:cNvPr id="332" name="Google Shape;332;p34"/>
          <p:cNvSpPr/>
          <p:nvPr/>
        </p:nvSpPr>
        <p:spPr>
          <a:xfrm>
            <a:off x="206992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4540600"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4540600"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699027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701127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F4AC572-0677-4915-A07D-B8E249F0AC26}"/>
              </a:ext>
            </a:extLst>
          </p:cNvPr>
          <p:cNvPicPr>
            <a:picLocks noChangeAspect="1"/>
          </p:cNvPicPr>
          <p:nvPr/>
        </p:nvPicPr>
        <p:blipFill rotWithShape="1">
          <a:blip r:embed="rId3"/>
          <a:srcRect l="879" t="-402" r="-670"/>
          <a:stretch/>
        </p:blipFill>
        <p:spPr>
          <a:xfrm>
            <a:off x="2016410" y="758588"/>
            <a:ext cx="894490" cy="805667"/>
          </a:xfrm>
          <a:prstGeom prst="rect">
            <a:avLst/>
          </a:prstGeom>
        </p:spPr>
      </p:pic>
      <p:pic>
        <p:nvPicPr>
          <p:cNvPr id="5" name="Picture 4">
            <a:extLst>
              <a:ext uri="{FF2B5EF4-FFF2-40B4-BE49-F238E27FC236}">
                <a16:creationId xmlns:a16="http://schemas.microsoft.com/office/drawing/2014/main" id="{9E5B71FB-9FAB-4D91-8E3D-5C65F37BE469}"/>
              </a:ext>
            </a:extLst>
          </p:cNvPr>
          <p:cNvPicPr>
            <a:picLocks noChangeAspect="1"/>
          </p:cNvPicPr>
          <p:nvPr/>
        </p:nvPicPr>
        <p:blipFill rotWithShape="1">
          <a:blip r:embed="rId4"/>
          <a:srcRect l="17825" r="16638"/>
          <a:stretch/>
        </p:blipFill>
        <p:spPr>
          <a:xfrm>
            <a:off x="4465376" y="749867"/>
            <a:ext cx="916200" cy="814388"/>
          </a:xfrm>
          <a:prstGeom prst="rect">
            <a:avLst/>
          </a:prstGeom>
        </p:spPr>
      </p:pic>
      <p:pic>
        <p:nvPicPr>
          <p:cNvPr id="7" name="Picture 6">
            <a:extLst>
              <a:ext uri="{FF2B5EF4-FFF2-40B4-BE49-F238E27FC236}">
                <a16:creationId xmlns:a16="http://schemas.microsoft.com/office/drawing/2014/main" id="{096579F0-40CD-4D3E-8787-4186ED2EA6B2}"/>
              </a:ext>
            </a:extLst>
          </p:cNvPr>
          <p:cNvPicPr>
            <a:picLocks noChangeAspect="1"/>
          </p:cNvPicPr>
          <p:nvPr/>
        </p:nvPicPr>
        <p:blipFill>
          <a:blip r:embed="rId5"/>
          <a:stretch>
            <a:fillRect/>
          </a:stretch>
        </p:blipFill>
        <p:spPr>
          <a:xfrm>
            <a:off x="6917981" y="749867"/>
            <a:ext cx="916200" cy="818377"/>
          </a:xfrm>
          <a:prstGeom prst="rect">
            <a:avLst/>
          </a:prstGeom>
        </p:spPr>
      </p:pic>
      <p:pic>
        <p:nvPicPr>
          <p:cNvPr id="9" name="Picture 8">
            <a:extLst>
              <a:ext uri="{FF2B5EF4-FFF2-40B4-BE49-F238E27FC236}">
                <a16:creationId xmlns:a16="http://schemas.microsoft.com/office/drawing/2014/main" id="{A48371F4-569F-4077-9743-446480C4BC12}"/>
              </a:ext>
            </a:extLst>
          </p:cNvPr>
          <p:cNvPicPr>
            <a:picLocks noChangeAspect="1"/>
          </p:cNvPicPr>
          <p:nvPr/>
        </p:nvPicPr>
        <p:blipFill>
          <a:blip r:embed="rId6"/>
          <a:stretch>
            <a:fillRect/>
          </a:stretch>
        </p:blipFill>
        <p:spPr>
          <a:xfrm>
            <a:off x="2003556" y="2745661"/>
            <a:ext cx="907344" cy="844688"/>
          </a:xfrm>
          <a:prstGeom prst="rect">
            <a:avLst/>
          </a:prstGeom>
        </p:spPr>
      </p:pic>
      <p:pic>
        <p:nvPicPr>
          <p:cNvPr id="11" name="Picture 10">
            <a:extLst>
              <a:ext uri="{FF2B5EF4-FFF2-40B4-BE49-F238E27FC236}">
                <a16:creationId xmlns:a16="http://schemas.microsoft.com/office/drawing/2014/main" id="{67C12CC9-931A-471B-85D0-6E7974AE88A7}"/>
              </a:ext>
            </a:extLst>
          </p:cNvPr>
          <p:cNvPicPr>
            <a:picLocks noChangeAspect="1"/>
          </p:cNvPicPr>
          <p:nvPr/>
        </p:nvPicPr>
        <p:blipFill>
          <a:blip r:embed="rId7"/>
          <a:stretch>
            <a:fillRect/>
          </a:stretch>
        </p:blipFill>
        <p:spPr>
          <a:xfrm>
            <a:off x="4465375" y="2761677"/>
            <a:ext cx="916201" cy="812655"/>
          </a:xfrm>
          <a:prstGeom prst="rect">
            <a:avLst/>
          </a:prstGeom>
        </p:spPr>
      </p:pic>
      <p:pic>
        <p:nvPicPr>
          <p:cNvPr id="17" name="Picture 16">
            <a:extLst>
              <a:ext uri="{FF2B5EF4-FFF2-40B4-BE49-F238E27FC236}">
                <a16:creationId xmlns:a16="http://schemas.microsoft.com/office/drawing/2014/main" id="{DE9C8A06-19B2-4B2B-95D4-22F278136DA3}"/>
              </a:ext>
            </a:extLst>
          </p:cNvPr>
          <p:cNvPicPr>
            <a:picLocks noChangeAspect="1"/>
          </p:cNvPicPr>
          <p:nvPr/>
        </p:nvPicPr>
        <p:blipFill>
          <a:blip r:embed="rId8"/>
          <a:stretch>
            <a:fillRect/>
          </a:stretch>
        </p:blipFill>
        <p:spPr>
          <a:xfrm>
            <a:off x="6936051" y="2733521"/>
            <a:ext cx="916200" cy="8689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D68-AB4F-4A60-BB2E-EFD94AB6E4D0}"/>
              </a:ext>
            </a:extLst>
          </p:cNvPr>
          <p:cNvSpPr>
            <a:spLocks noGrp="1"/>
          </p:cNvSpPr>
          <p:nvPr>
            <p:ph type="title"/>
          </p:nvPr>
        </p:nvSpPr>
        <p:spPr/>
        <p:txBody>
          <a:bodyPr/>
          <a:lstStyle/>
          <a:p>
            <a:r>
              <a:rPr lang="en-GB" dirty="0"/>
              <a:t>DEMO:</a:t>
            </a:r>
          </a:p>
        </p:txBody>
      </p:sp>
    </p:spTree>
    <p:extLst>
      <p:ext uri="{BB962C8B-B14F-4D97-AF65-F5344CB8AC3E}">
        <p14:creationId xmlns:p14="http://schemas.microsoft.com/office/powerpoint/2010/main" val="3865132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2B7FD3-C5B5-41CB-A63D-E231DF6EDFF0}"/>
              </a:ext>
            </a:extLst>
          </p:cNvPr>
          <p:cNvSpPr/>
          <p:nvPr/>
        </p:nvSpPr>
        <p:spPr>
          <a:xfrm>
            <a:off x="2421412" y="2110085"/>
            <a:ext cx="4301177"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86256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211281" y="2194970"/>
            <a:ext cx="4327811"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Table of Contents</a:t>
            </a:r>
            <a:endParaRPr sz="3200" dirty="0"/>
          </a:p>
        </p:txBody>
      </p:sp>
      <p:sp>
        <p:nvSpPr>
          <p:cNvPr id="169" name="Google Shape;169;p29"/>
          <p:cNvSpPr txBox="1">
            <a:spLocks noGrp="1"/>
          </p:cNvSpPr>
          <p:nvPr>
            <p:ph type="subTitle" idx="1"/>
          </p:nvPr>
        </p:nvSpPr>
        <p:spPr>
          <a:xfrm>
            <a:off x="2311110" y="706464"/>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Objective</a:t>
            </a:r>
            <a:endParaRPr sz="2400" dirty="0"/>
          </a:p>
        </p:txBody>
      </p:sp>
      <p:sp>
        <p:nvSpPr>
          <p:cNvPr id="171" name="Google Shape;171;p29"/>
          <p:cNvSpPr txBox="1">
            <a:spLocks noGrp="1"/>
          </p:cNvSpPr>
          <p:nvPr>
            <p:ph type="subTitle" idx="3"/>
          </p:nvPr>
        </p:nvSpPr>
        <p:spPr>
          <a:xfrm>
            <a:off x="2274519" y="1966956"/>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Introduction</a:t>
            </a:r>
            <a:endParaRPr sz="2400" dirty="0"/>
          </a:p>
        </p:txBody>
      </p:sp>
      <p:sp>
        <p:nvSpPr>
          <p:cNvPr id="173" name="Google Shape;173;p29"/>
          <p:cNvSpPr txBox="1">
            <a:spLocks noGrp="1"/>
          </p:cNvSpPr>
          <p:nvPr>
            <p:ph type="subTitle" idx="5"/>
          </p:nvPr>
        </p:nvSpPr>
        <p:spPr>
          <a:xfrm>
            <a:off x="2274519" y="3241137"/>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Algorithms</a:t>
            </a:r>
            <a:endParaRPr sz="2400" dirty="0"/>
          </a:p>
        </p:txBody>
      </p:sp>
      <p:sp>
        <p:nvSpPr>
          <p:cNvPr id="175" name="Google Shape;175;p29"/>
          <p:cNvSpPr txBox="1">
            <a:spLocks noGrp="1"/>
          </p:cNvSpPr>
          <p:nvPr>
            <p:ph type="subTitle" idx="7"/>
          </p:nvPr>
        </p:nvSpPr>
        <p:spPr>
          <a:xfrm>
            <a:off x="5611542" y="706464"/>
            <a:ext cx="3243829" cy="270900"/>
          </a:xfrm>
          <a:prstGeom prst="rect">
            <a:avLst/>
          </a:prstGeom>
        </p:spPr>
        <p:txBody>
          <a:bodyPr spcFirstLastPara="1" wrap="square" lIns="91425" tIns="91425" rIns="91425" bIns="91425" anchor="t" anchorCtr="0">
            <a:noAutofit/>
          </a:bodyPr>
          <a:lstStyle/>
          <a:p>
            <a:pPr marL="0" indent="0">
              <a:spcAft>
                <a:spcPts val="1600"/>
              </a:spcAft>
            </a:pPr>
            <a:r>
              <a:rPr lang="en-GB" sz="2400" dirty="0"/>
              <a:t>Project Overview</a:t>
            </a:r>
          </a:p>
        </p:txBody>
      </p:sp>
      <p:sp>
        <p:nvSpPr>
          <p:cNvPr id="177" name="Google Shape;177;p29"/>
          <p:cNvSpPr txBox="1">
            <a:spLocks noGrp="1"/>
          </p:cNvSpPr>
          <p:nvPr>
            <p:ph type="subTitle" idx="9"/>
          </p:nvPr>
        </p:nvSpPr>
        <p:spPr>
          <a:xfrm>
            <a:off x="5611542" y="1981638"/>
            <a:ext cx="3251902"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t>Dependencies</a:t>
            </a:r>
          </a:p>
        </p:txBody>
      </p:sp>
      <p:sp>
        <p:nvSpPr>
          <p:cNvPr id="179" name="Google Shape;179;p29"/>
          <p:cNvSpPr txBox="1">
            <a:spLocks noGrp="1"/>
          </p:cNvSpPr>
          <p:nvPr>
            <p:ph type="subTitle" idx="14"/>
          </p:nvPr>
        </p:nvSpPr>
        <p:spPr>
          <a:xfrm>
            <a:off x="5603470" y="3231893"/>
            <a:ext cx="3251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t>Demo</a:t>
            </a:r>
          </a:p>
        </p:txBody>
      </p:sp>
      <p:sp>
        <p:nvSpPr>
          <p:cNvPr id="181" name="Google Shape;181;p29"/>
          <p:cNvSpPr txBox="1">
            <a:spLocks noGrp="1"/>
          </p:cNvSpPr>
          <p:nvPr>
            <p:ph type="title" idx="16"/>
          </p:nvPr>
        </p:nvSpPr>
        <p:spPr>
          <a:xfrm>
            <a:off x="1256150" y="8563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182" name="Google Shape;182;p29"/>
          <p:cNvSpPr txBox="1">
            <a:spLocks noGrp="1"/>
          </p:cNvSpPr>
          <p:nvPr>
            <p:ph type="title" idx="17"/>
          </p:nvPr>
        </p:nvSpPr>
        <p:spPr>
          <a:xfrm>
            <a:off x="1256150" y="2117088"/>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83" name="Google Shape;183;p29"/>
          <p:cNvSpPr txBox="1">
            <a:spLocks noGrp="1"/>
          </p:cNvSpPr>
          <p:nvPr>
            <p:ph type="title" idx="18"/>
          </p:nvPr>
        </p:nvSpPr>
        <p:spPr>
          <a:xfrm>
            <a:off x="1219419" y="3376587"/>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84" name="Google Shape;184;p29"/>
          <p:cNvSpPr txBox="1">
            <a:spLocks noGrp="1"/>
          </p:cNvSpPr>
          <p:nvPr>
            <p:ph type="title" idx="19"/>
          </p:nvPr>
        </p:nvSpPr>
        <p:spPr>
          <a:xfrm>
            <a:off x="4800860" y="842907"/>
            <a:ext cx="810684"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185" name="Google Shape;185;p29"/>
          <p:cNvSpPr txBox="1">
            <a:spLocks noGrp="1"/>
          </p:cNvSpPr>
          <p:nvPr>
            <p:ph type="title" idx="20"/>
          </p:nvPr>
        </p:nvSpPr>
        <p:spPr>
          <a:xfrm>
            <a:off x="4800857" y="2105125"/>
            <a:ext cx="810685"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186" name="Google Shape;186;p29"/>
          <p:cNvSpPr txBox="1">
            <a:spLocks noGrp="1"/>
          </p:cNvSpPr>
          <p:nvPr>
            <p:ph type="title" idx="21"/>
          </p:nvPr>
        </p:nvSpPr>
        <p:spPr>
          <a:xfrm>
            <a:off x="4800856" y="3376587"/>
            <a:ext cx="810686"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  06</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Objectives</a:t>
            </a:r>
            <a:endParaRPr sz="3200" dirty="0"/>
          </a:p>
        </p:txBody>
      </p:sp>
      <p:sp>
        <p:nvSpPr>
          <p:cNvPr id="4837" name="Google Shape;4837;p57"/>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p>
            <a:pPr marL="285750" indent="-285750">
              <a:lnSpc>
                <a:spcPct val="150000"/>
              </a:lnSpc>
              <a:buClr>
                <a:schemeClr val="bg1"/>
              </a:buClr>
              <a:buFont typeface="Wingdings" panose="05000000000000000000" pitchFamily="2" charset="2"/>
              <a:buChar char="Ø"/>
            </a:pPr>
            <a:r>
              <a:rPr lang="en-GB" sz="1800" dirty="0">
                <a:solidFill>
                  <a:schemeClr val="lt1"/>
                </a:solidFill>
              </a:rPr>
              <a:t>To create a project on Data Structure and Algorithms to make its concept clearer.</a:t>
            </a:r>
          </a:p>
          <a:p>
            <a:pPr marL="285750" indent="-285750">
              <a:lnSpc>
                <a:spcPct val="150000"/>
              </a:lnSpc>
              <a:buClr>
                <a:schemeClr val="bg1"/>
              </a:buClr>
              <a:buFont typeface="Wingdings" panose="05000000000000000000" pitchFamily="2" charset="2"/>
              <a:buChar char="Ø"/>
            </a:pPr>
            <a:r>
              <a:rPr lang="en-AU" sz="1800" dirty="0">
                <a:solidFill>
                  <a:schemeClr val="lt1"/>
                </a:solidFill>
              </a:rPr>
              <a:t>To be familiarized with graphics programming using SFML in C++.</a:t>
            </a:r>
          </a:p>
          <a:p>
            <a:pPr marL="285750" indent="-285750">
              <a:lnSpc>
                <a:spcPct val="150000"/>
              </a:lnSpc>
              <a:buClr>
                <a:schemeClr val="bg1"/>
              </a:buClr>
              <a:buFont typeface="Wingdings" panose="05000000000000000000" pitchFamily="2" charset="2"/>
              <a:buChar char="Ø"/>
            </a:pPr>
            <a:r>
              <a:rPr lang="en-AU" sz="1800" dirty="0">
                <a:solidFill>
                  <a:schemeClr val="lt1"/>
                </a:solidFill>
              </a:rPr>
              <a:t>To visualise Sorting and Path Finding Algorithms using graphics.</a:t>
            </a:r>
            <a:endParaRPr lang="en-GB" sz="1800" dirty="0">
              <a:solidFill>
                <a:schemeClr val="lt1"/>
              </a:solidFill>
            </a:endParaRPr>
          </a:p>
          <a:p>
            <a:pPr marL="285750" indent="-285750">
              <a:lnSpc>
                <a:spcPct val="150000"/>
              </a:lnSpc>
              <a:buClr>
                <a:schemeClr val="bg1"/>
              </a:buClr>
              <a:buFont typeface="Wingdings" panose="05000000000000000000" pitchFamily="2" charset="2"/>
              <a:buChar char="Ø"/>
            </a:pPr>
            <a:r>
              <a:rPr lang="en-GB" sz="1800" dirty="0">
                <a:solidFill>
                  <a:schemeClr val="lt1"/>
                </a:solidFill>
              </a:rPr>
              <a:t>To make us able to work in major projects in coming futures.</a:t>
            </a:r>
          </a:p>
          <a:p>
            <a:pPr marL="285750" indent="-285750">
              <a:lnSpc>
                <a:spcPct val="150000"/>
              </a:lnSpc>
              <a:buClr>
                <a:schemeClr val="bg1"/>
              </a:buClr>
              <a:buFont typeface="Wingdings" panose="05000000000000000000" pitchFamily="2" charset="2"/>
              <a:buChar char="Ø"/>
            </a:pPr>
            <a:r>
              <a:rPr lang="en-GB" sz="1800" dirty="0">
                <a:solidFill>
                  <a:schemeClr val="lt1"/>
                </a:solidFill>
              </a:rPr>
              <a:t>To learn to work in team.</a:t>
            </a:r>
            <a:endParaRPr lang="en-AU" sz="18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rot="-5400000">
            <a:off x="-628748" y="2640282"/>
            <a:ext cx="3315452" cy="4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Introduction</a:t>
            </a:r>
            <a:endParaRPr sz="3200" dirty="0"/>
          </a:p>
        </p:txBody>
      </p:sp>
      <p:sp>
        <p:nvSpPr>
          <p:cNvPr id="199" name="Google Shape;199;p31"/>
          <p:cNvSpPr txBox="1">
            <a:spLocks noGrp="1"/>
          </p:cNvSpPr>
          <p:nvPr>
            <p:ph type="body" idx="1"/>
          </p:nvPr>
        </p:nvSpPr>
        <p:spPr>
          <a:xfrm>
            <a:off x="2581835" y="2627416"/>
            <a:ext cx="4682082" cy="19720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	As the name suggests, our project is focused on visualising various sorting and path finding algorithms. </a:t>
            </a:r>
          </a:p>
          <a:p>
            <a:pPr marL="0" lvl="0" indent="0" algn="l" rtl="0">
              <a:spcBef>
                <a:spcPts val="0"/>
              </a:spcBef>
              <a:spcAft>
                <a:spcPts val="0"/>
              </a:spcAft>
              <a:buClr>
                <a:schemeClr val="dk1"/>
              </a:buClr>
              <a:buSzPts val="1100"/>
              <a:buFont typeface="Arial"/>
              <a:buNone/>
            </a:pPr>
            <a:r>
              <a:rPr lang="en-GB" dirty="0"/>
              <a:t>	The algorithms present in our project are: </a:t>
            </a:r>
          </a:p>
          <a:p>
            <a:pPr marL="0" lvl="0" indent="0" algn="l" rtl="0">
              <a:spcBef>
                <a:spcPts val="0"/>
              </a:spcBef>
              <a:spcAft>
                <a:spcPts val="0"/>
              </a:spcAft>
              <a:buClr>
                <a:schemeClr val="dk1"/>
              </a:buClr>
              <a:buSzPts val="1100"/>
              <a:buFont typeface="Arial"/>
              <a:buNone/>
            </a:pPr>
            <a:r>
              <a:rPr lang="en-GB" dirty="0"/>
              <a:t>Bubble Sort	    Dijkstra Shortest Path Finder</a:t>
            </a:r>
          </a:p>
          <a:p>
            <a:pPr marL="0" lvl="0" indent="0" algn="l" rtl="0">
              <a:spcBef>
                <a:spcPts val="0"/>
              </a:spcBef>
              <a:spcAft>
                <a:spcPts val="0"/>
              </a:spcAft>
              <a:buClr>
                <a:schemeClr val="dk1"/>
              </a:buClr>
              <a:buSzPts val="1100"/>
              <a:buFont typeface="Arial"/>
              <a:buNone/>
            </a:pPr>
            <a:r>
              <a:rPr lang="en-GB" dirty="0"/>
              <a:t>Quick Sort</a:t>
            </a:r>
          </a:p>
          <a:p>
            <a:pPr marL="0" lvl="0" indent="0" algn="ctr" rtl="0">
              <a:spcBef>
                <a:spcPts val="1600"/>
              </a:spcBef>
              <a:spcAft>
                <a:spcPts val="1600"/>
              </a:spcAft>
              <a:buNone/>
            </a:pPr>
            <a:endParaRPr dirty="0"/>
          </a:p>
        </p:txBody>
      </p:sp>
      <p:pic>
        <p:nvPicPr>
          <p:cNvPr id="3" name="Picture 2">
            <a:extLst>
              <a:ext uri="{FF2B5EF4-FFF2-40B4-BE49-F238E27FC236}">
                <a16:creationId xmlns:a16="http://schemas.microsoft.com/office/drawing/2014/main" id="{3088B880-3B4E-4750-B913-2C72C80C3440}"/>
              </a:ext>
            </a:extLst>
          </p:cNvPr>
          <p:cNvPicPr>
            <a:picLocks noChangeAspect="1"/>
          </p:cNvPicPr>
          <p:nvPr/>
        </p:nvPicPr>
        <p:blipFill>
          <a:blip r:embed="rId3"/>
          <a:stretch>
            <a:fillRect/>
          </a:stretch>
        </p:blipFill>
        <p:spPr>
          <a:xfrm rot="20730458">
            <a:off x="2083265" y="426534"/>
            <a:ext cx="2592198" cy="1943681"/>
          </a:xfrm>
          <a:prstGeom prst="rect">
            <a:avLst/>
          </a:prstGeom>
        </p:spPr>
      </p:pic>
      <p:pic>
        <p:nvPicPr>
          <p:cNvPr id="5" name="Picture 4">
            <a:extLst>
              <a:ext uri="{FF2B5EF4-FFF2-40B4-BE49-F238E27FC236}">
                <a16:creationId xmlns:a16="http://schemas.microsoft.com/office/drawing/2014/main" id="{FC017085-5C48-4664-AD22-B63773989D66}"/>
              </a:ext>
            </a:extLst>
          </p:cNvPr>
          <p:cNvPicPr>
            <a:picLocks noChangeAspect="1"/>
          </p:cNvPicPr>
          <p:nvPr/>
        </p:nvPicPr>
        <p:blipFill>
          <a:blip r:embed="rId4"/>
          <a:stretch>
            <a:fillRect/>
          </a:stretch>
        </p:blipFill>
        <p:spPr>
          <a:xfrm rot="1158025">
            <a:off x="5485387" y="507564"/>
            <a:ext cx="2603988" cy="19884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p:nvPr/>
        </p:nvSpPr>
        <p:spPr>
          <a:xfrm>
            <a:off x="6572401"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421702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1861676"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3"/>
          <p:cNvPicPr preferRelativeResize="0"/>
          <p:nvPr/>
        </p:nvPicPr>
        <p:blipFill>
          <a:blip r:embed="rId3">
            <a:alphaModFix/>
          </a:blip>
          <a:stretch>
            <a:fillRect/>
          </a:stretch>
        </p:blipFill>
        <p:spPr>
          <a:xfrm>
            <a:off x="1806477" y="1227800"/>
            <a:ext cx="1960473" cy="2686005"/>
          </a:xfrm>
          <a:prstGeom prst="rect">
            <a:avLst/>
          </a:prstGeom>
          <a:noFill/>
          <a:ln>
            <a:noFill/>
          </a:ln>
        </p:spPr>
      </p:pic>
      <p:pic>
        <p:nvPicPr>
          <p:cNvPr id="290" name="Google Shape;290;p33"/>
          <p:cNvPicPr preferRelativeResize="0"/>
          <p:nvPr/>
        </p:nvPicPr>
        <p:blipFill>
          <a:blip r:embed="rId3">
            <a:alphaModFix/>
          </a:blip>
          <a:stretch>
            <a:fillRect/>
          </a:stretch>
        </p:blipFill>
        <p:spPr>
          <a:xfrm>
            <a:off x="4163047" y="1227800"/>
            <a:ext cx="1960473" cy="2679450"/>
          </a:xfrm>
          <a:prstGeom prst="rect">
            <a:avLst/>
          </a:prstGeom>
          <a:noFill/>
          <a:ln>
            <a:noFill/>
          </a:ln>
        </p:spPr>
      </p:pic>
      <p:pic>
        <p:nvPicPr>
          <p:cNvPr id="291" name="Google Shape;291;p33"/>
          <p:cNvPicPr preferRelativeResize="0"/>
          <p:nvPr/>
        </p:nvPicPr>
        <p:blipFill>
          <a:blip r:embed="rId3">
            <a:alphaModFix/>
          </a:blip>
          <a:stretch>
            <a:fillRect/>
          </a:stretch>
        </p:blipFill>
        <p:spPr>
          <a:xfrm>
            <a:off x="6518704" y="1227800"/>
            <a:ext cx="1960473" cy="2679450"/>
          </a:xfrm>
          <a:prstGeom prst="rect">
            <a:avLst/>
          </a:prstGeom>
          <a:noFill/>
          <a:ln>
            <a:noFill/>
          </a:ln>
        </p:spPr>
      </p:pic>
      <p:sp>
        <p:nvSpPr>
          <p:cNvPr id="293" name="Google Shape;293;p33"/>
          <p:cNvSpPr txBox="1">
            <a:spLocks noGrp="1"/>
          </p:cNvSpPr>
          <p:nvPr>
            <p:ph type="subTitle" idx="1"/>
          </p:nvPr>
        </p:nvSpPr>
        <p:spPr>
          <a:xfrm>
            <a:off x="1929071" y="1372107"/>
            <a:ext cx="1593588" cy="6033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b="0" dirty="0">
                <a:latin typeface="Orbitron Regular"/>
                <a:ea typeface="Orbitron Regular"/>
                <a:cs typeface="Orbitron Regular"/>
                <a:sym typeface="Orbitron Regular"/>
              </a:rPr>
              <a:t>Bubble Sort</a:t>
            </a:r>
            <a:endParaRPr sz="1600" b="0" dirty="0">
              <a:latin typeface="Orbitron Regular"/>
              <a:ea typeface="Orbitron Regular"/>
              <a:cs typeface="Orbitron Regular"/>
              <a:sym typeface="Orbitron Regular"/>
            </a:endParaRPr>
          </a:p>
        </p:txBody>
      </p:sp>
      <p:sp>
        <p:nvSpPr>
          <p:cNvPr id="294" name="Google Shape;294;p33"/>
          <p:cNvSpPr txBox="1">
            <a:spLocks noGrp="1"/>
          </p:cNvSpPr>
          <p:nvPr>
            <p:ph type="body" idx="2"/>
          </p:nvPr>
        </p:nvSpPr>
        <p:spPr>
          <a:xfrm>
            <a:off x="1861675" y="1975412"/>
            <a:ext cx="1941397" cy="17237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t>Bubble Sort is a simplest sorting algorithm that works by repeatedly swapping the adjacent elements if they are in wrong order.</a:t>
            </a:r>
            <a:endParaRPr sz="1200" dirty="0"/>
          </a:p>
        </p:txBody>
      </p:sp>
      <p:sp>
        <p:nvSpPr>
          <p:cNvPr id="295" name="Google Shape;295;p33"/>
          <p:cNvSpPr txBox="1">
            <a:spLocks noGrp="1"/>
          </p:cNvSpPr>
          <p:nvPr>
            <p:ph type="subTitle" idx="3"/>
          </p:nvPr>
        </p:nvSpPr>
        <p:spPr>
          <a:xfrm>
            <a:off x="4302303" y="1292684"/>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b="0" dirty="0">
                <a:latin typeface="Orbitron Regular"/>
                <a:ea typeface="Orbitron Regular"/>
                <a:cs typeface="Orbitron Regular"/>
                <a:sym typeface="Orbitron Regular"/>
              </a:rPr>
              <a:t>Quick</a:t>
            </a:r>
            <a:r>
              <a:rPr lang="en" b="0" dirty="0">
                <a:latin typeface="Orbitron Regular"/>
                <a:ea typeface="Orbitron Regular"/>
                <a:cs typeface="Orbitron Regular"/>
                <a:sym typeface="Orbitron Regular"/>
              </a:rPr>
              <a:t> Sort</a:t>
            </a:r>
            <a:endParaRPr b="0" dirty="0">
              <a:latin typeface="Orbitron Regular"/>
              <a:ea typeface="Orbitron Regular"/>
              <a:cs typeface="Orbitron Regular"/>
              <a:sym typeface="Orbitron Regular"/>
            </a:endParaRPr>
          </a:p>
        </p:txBody>
      </p:sp>
      <p:sp>
        <p:nvSpPr>
          <p:cNvPr id="296" name="Google Shape;296;p33"/>
          <p:cNvSpPr txBox="1">
            <a:spLocks noGrp="1"/>
          </p:cNvSpPr>
          <p:nvPr>
            <p:ph type="body" idx="4"/>
          </p:nvPr>
        </p:nvSpPr>
        <p:spPr>
          <a:xfrm>
            <a:off x="4217026" y="1975412"/>
            <a:ext cx="1906494" cy="10999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AU" sz="1200" b="0" i="0" dirty="0">
                <a:effectLst/>
                <a:latin typeface="Open Sans" panose="020B0604020202020204" charset="0"/>
                <a:ea typeface="Open Sans" panose="020B0604020202020204" charset="0"/>
                <a:cs typeface="Open Sans" panose="020B0604020202020204" charset="0"/>
              </a:rPr>
              <a:t>Quick Sort is a Divide and Conquer algorithm. It picks an element as pivot and partitions the given array around the picked pivot ele</a:t>
            </a:r>
            <a:r>
              <a:rPr lang="en-AU" sz="1200" dirty="0">
                <a:latin typeface="Open Sans" panose="020B0604020202020204" charset="0"/>
                <a:ea typeface="Open Sans" panose="020B0604020202020204" charset="0"/>
                <a:cs typeface="Open Sans" panose="020B0604020202020204" charset="0"/>
              </a:rPr>
              <a:t>ment.</a:t>
            </a:r>
            <a:endParaRPr sz="1200" dirty="0">
              <a:latin typeface="Open Sans" panose="020B0604020202020204" charset="0"/>
              <a:ea typeface="Open Sans" panose="020B0604020202020204" charset="0"/>
              <a:cs typeface="Open Sans" panose="020B0604020202020204" charset="0"/>
            </a:endParaRPr>
          </a:p>
        </p:txBody>
      </p:sp>
      <p:sp>
        <p:nvSpPr>
          <p:cNvPr id="297" name="Google Shape;297;p33"/>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Regular"/>
                <a:ea typeface="Orbitron Regular"/>
                <a:cs typeface="Orbitron Regular"/>
                <a:sym typeface="Orbitron Regular"/>
              </a:rPr>
              <a:t>Dijkstra</a:t>
            </a:r>
            <a:endParaRPr b="0" dirty="0">
              <a:latin typeface="Orbitron Regular"/>
              <a:ea typeface="Orbitron Regular"/>
              <a:cs typeface="Orbitron Regular"/>
              <a:sym typeface="Orbitron Regular"/>
            </a:endParaRPr>
          </a:p>
        </p:txBody>
      </p:sp>
      <p:sp>
        <p:nvSpPr>
          <p:cNvPr id="298" name="Google Shape;298;p33"/>
          <p:cNvSpPr txBox="1">
            <a:spLocks noGrp="1"/>
          </p:cNvSpPr>
          <p:nvPr>
            <p:ph type="body" idx="6"/>
          </p:nvPr>
        </p:nvSpPr>
        <p:spPr>
          <a:xfrm>
            <a:off x="6572401" y="1850721"/>
            <a:ext cx="1852500" cy="10999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AU" sz="1200" b="0" i="0" dirty="0">
                <a:solidFill>
                  <a:schemeClr val="bg1"/>
                </a:solidFill>
                <a:effectLst/>
                <a:latin typeface="Open Sans" panose="020B0604020202020204" charset="0"/>
                <a:ea typeface="Open Sans" panose="020B0604020202020204" charset="0"/>
                <a:cs typeface="Open Sans" panose="020B0604020202020204" charset="0"/>
              </a:rPr>
              <a:t>Dijkstra is an algorithm for finding the shortest paths between </a:t>
            </a:r>
            <a:r>
              <a:rPr lang="en-AU" sz="1200" b="0" i="0" strike="noStrike" dirty="0">
                <a:solidFill>
                  <a:schemeClr val="bg1"/>
                </a:solidFill>
                <a:effectLst/>
                <a:latin typeface="Open Sans" panose="020B0604020202020204" charset="0"/>
                <a:ea typeface="Open Sans" panose="020B0604020202020204" charset="0"/>
                <a:cs typeface="Open Sans" panose="020B0604020202020204" charset="0"/>
              </a:rPr>
              <a:t>nodes in the graph. It </a:t>
            </a:r>
            <a:r>
              <a:rPr lang="en-AU" sz="1200" b="0" i="0" dirty="0">
                <a:solidFill>
                  <a:schemeClr val="bg1"/>
                </a:solidFill>
                <a:effectLst/>
                <a:latin typeface="Open Sans" panose="020B0604020202020204" charset="0"/>
                <a:ea typeface="Open Sans" panose="020B0604020202020204" charset="0"/>
                <a:cs typeface="Open Sans" panose="020B0604020202020204" charset="0"/>
              </a:rPr>
              <a:t>creates a tree of shortest paths from the starting vertex, the source, to all other points in the graph.</a:t>
            </a:r>
            <a:endParaRP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9" name="Title 1">
            <a:extLst>
              <a:ext uri="{FF2B5EF4-FFF2-40B4-BE49-F238E27FC236}">
                <a16:creationId xmlns:a16="http://schemas.microsoft.com/office/drawing/2014/main" id="{A6A95400-0DDA-4D54-99F1-F8FEEAD2B957}"/>
              </a:ext>
            </a:extLst>
          </p:cNvPr>
          <p:cNvSpPr>
            <a:spLocks noGrp="1"/>
          </p:cNvSpPr>
          <p:nvPr>
            <p:ph type="title"/>
          </p:nvPr>
        </p:nvSpPr>
        <p:spPr>
          <a:xfrm rot="-5400000">
            <a:off x="-652839" y="2286306"/>
            <a:ext cx="3113525" cy="478200"/>
          </a:xfrm>
        </p:spPr>
        <p:txBody>
          <a:bodyPr/>
          <a:lstStyle/>
          <a:p>
            <a:r>
              <a:rPr lang="en-GB" sz="3200" dirty="0"/>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21360" y="2188129"/>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191426" y="137907"/>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Quick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1">
                    <a:lumMod val="40000"/>
                    <a:lumOff val="60000"/>
                  </a:schemeClr>
                </a:solidFill>
                <a:effectLst/>
                <a:latin typeface="Courier New" panose="02070309020205020404" pitchFamily="49" charset="0"/>
              </a:rPr>
              <a:t>Partition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Choose the highest index value has pivot</a:t>
            </a:r>
            <a:r>
              <a:rPr kumimoji="0" lang="en-US" altLang="en-US" sz="1300" b="0" i="0" u="none" strike="noStrike" cap="none" normalizeH="0" baseline="0" dirty="0">
                <a:ln>
                  <a:noFill/>
                </a:ln>
                <a:solidFill>
                  <a:schemeClr val="bg1"/>
                </a:solidFill>
                <a:effectLst/>
              </a:rPr>
              <a:t>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kumimoji="0" lang="en-US" altLang="en-US" sz="1300" b="0" i="0" u="none" strike="noStrike" cap="none" normalizeH="0" baseline="0" dirty="0">
                <a:ln>
                  <a:noFill/>
                </a:ln>
                <a:solidFill>
                  <a:schemeClr val="bg1"/>
                </a:solidFill>
                <a:effectLst/>
                <a:latin typeface="Courier New" panose="02070309020205020404" pitchFamily="49" charset="0"/>
              </a:rPr>
              <a:t>Take two variables to point left and right of the 	list excluding pivot</a:t>
            </a:r>
            <a:r>
              <a:rPr kumimoji="0" lang="en-US" altLang="en-US" sz="13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left points to the low index</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kumimoji="0" lang="en-US" altLang="en-US" sz="1300" b="0" i="0" u="none" strike="noStrike" cap="none" normalizeH="0" baseline="0" dirty="0">
                <a:ln>
                  <a:noFill/>
                </a:ln>
                <a:solidFill>
                  <a:schemeClr val="bg1"/>
                </a:solidFill>
                <a:effectLst/>
                <a:latin typeface="Courier New" panose="02070309020205020404" pitchFamily="49" charset="0"/>
              </a:rPr>
              <a:t>right points to the high</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5</a:t>
            </a:r>
            <a:r>
              <a:rPr kumimoji="0" lang="en-US" altLang="en-US" sz="1300" b="0" i="0" u="none" strike="noStrike" cap="none" normalizeH="0" baseline="0" dirty="0">
                <a:ln>
                  <a:noFill/>
                </a:ln>
                <a:solidFill>
                  <a:schemeClr val="bg1"/>
                </a:solidFill>
                <a:effectLst/>
                <a:latin typeface="Courier New" panose="02070309020205020404" pitchFamily="49" charset="0"/>
              </a:rPr>
              <a:t> − while value at left is less than pivot move right </a:t>
            </a:r>
            <a:r>
              <a:rPr kumimoji="0" lang="en-US" altLang="en-US" sz="1300" b="1" i="0" u="none" strike="noStrike" cap="none" normalizeH="0" baseline="0" dirty="0">
                <a:ln>
                  <a:noFill/>
                </a:ln>
                <a:solidFill>
                  <a:schemeClr val="bg1"/>
                </a:solidFill>
                <a:effectLst/>
                <a:latin typeface="Courier New" panose="02070309020205020404" pitchFamily="49" charset="0"/>
              </a:rPr>
              <a:t>Step 6</a:t>
            </a:r>
            <a:r>
              <a:rPr kumimoji="0" lang="en-US" altLang="en-US" sz="1300" b="0" i="0" u="none" strike="noStrike" cap="none" normalizeH="0" baseline="0" dirty="0">
                <a:ln>
                  <a:noFill/>
                </a:ln>
                <a:solidFill>
                  <a:schemeClr val="bg1"/>
                </a:solidFill>
                <a:effectLst/>
                <a:latin typeface="Courier New" panose="02070309020205020404" pitchFamily="49" charset="0"/>
              </a:rPr>
              <a:t> </a:t>
            </a:r>
            <a:r>
              <a:rPr kumimoji="0" lang="en-US" altLang="en-US" sz="1300" b="1" i="0" u="none" strike="noStrike" cap="none" normalizeH="0" baseline="0" dirty="0">
                <a:ln>
                  <a:noFill/>
                </a:ln>
                <a:solidFill>
                  <a:schemeClr val="bg1"/>
                </a:solidFill>
                <a:effectLst/>
                <a:latin typeface="Courier New" panose="02070309020205020404" pitchFamily="49" charset="0"/>
              </a:rPr>
              <a:t>Step 6 </a:t>
            </a:r>
            <a:r>
              <a:rPr kumimoji="0" lang="en-US" altLang="en-US" sz="1300" b="0" i="0" u="none" strike="noStrike" cap="none" normalizeH="0" baseline="0" dirty="0">
                <a:ln>
                  <a:noFill/>
                </a:ln>
                <a:solidFill>
                  <a:schemeClr val="bg1"/>
                </a:solidFill>
                <a:effectLst/>
                <a:latin typeface="Courier New" panose="02070309020205020404" pitchFamily="49" charset="0"/>
              </a:rPr>
              <a:t>− while value at right is greater than pivot move 	left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7</a:t>
            </a:r>
            <a:r>
              <a:rPr kumimoji="0" lang="en-US" altLang="en-US" sz="1300" b="0" i="0" u="none" strike="noStrike" cap="none" normalizeH="0" baseline="0" dirty="0">
                <a:ln>
                  <a:noFill/>
                </a:ln>
                <a:solidFill>
                  <a:schemeClr val="bg1"/>
                </a:solidFill>
                <a:effectLst/>
                <a:latin typeface="Courier New" panose="02070309020205020404" pitchFamily="49" charset="0"/>
              </a:rPr>
              <a:t> − if both step 5 and step 6 does not match swap left 	and right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8</a:t>
            </a:r>
            <a:r>
              <a:rPr kumimoji="0" lang="en-US" altLang="en-US" sz="1300" b="0" i="0" u="none" strike="noStrike" cap="none" normalizeH="0" baseline="0" dirty="0">
                <a:ln>
                  <a:noFill/>
                </a:ln>
                <a:solidFill>
                  <a:schemeClr val="bg1"/>
                </a:solidFill>
                <a:effectLst/>
                <a:latin typeface="Courier New" panose="02070309020205020404" pitchFamily="49" charset="0"/>
              </a:rPr>
              <a:t> − if left ≥ right, the point where they met is new 	pivot</a:t>
            </a:r>
            <a:r>
              <a:rPr kumimoji="0" lang="en-US" altLang="en-US" sz="13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1">
                    <a:lumMod val="20000"/>
                    <a:lumOff val="80000"/>
                  </a:schemeClr>
                </a:solidFill>
                <a:effectLst/>
                <a:latin typeface="Courier New" panose="02070309020205020404" pitchFamily="49" charset="0"/>
                <a:cs typeface="Courier New" panose="02070309020205020404" pitchFamily="49" charset="0"/>
              </a:rPr>
              <a:t>Sorting</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Make the right-most index value pivot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a:t>
            </a:r>
            <a:r>
              <a:rPr kumimoji="0" lang="en-US" altLang="en-US" sz="1300" b="0" i="0" u="none" strike="noStrike" cap="none" normalizeH="0" baseline="0" dirty="0">
                <a:ln>
                  <a:noFill/>
                </a:ln>
                <a:solidFill>
                  <a:schemeClr val="bg1"/>
                </a:solidFill>
                <a:effectLst/>
                <a:latin typeface="Courier New" panose="02070309020205020404" pitchFamily="49" charset="0"/>
              </a:rPr>
              <a:t> − partition the array using pivot value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quicksort left partition recursively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a:t>
            </a:r>
            <a:r>
              <a:rPr kumimoji="0" lang="en-US" altLang="en-US" sz="1300" b="0" i="0" u="none" strike="noStrike" cap="none" normalizeH="0" baseline="0" dirty="0">
                <a:ln>
                  <a:noFill/>
                </a:ln>
                <a:solidFill>
                  <a:schemeClr val="bg1"/>
                </a:solidFill>
                <a:effectLst/>
                <a:latin typeface="Courier New" panose="02070309020205020404" pitchFamily="49" charset="0"/>
              </a:rPr>
              <a:t> − quicksort right partition recursively</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02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8631-3EAF-4EC3-BFBF-D618AB3B7E7B}"/>
              </a:ext>
            </a:extLst>
          </p:cNvPr>
          <p:cNvSpPr>
            <a:spLocks noGrp="1"/>
          </p:cNvSpPr>
          <p:nvPr>
            <p:ph type="title"/>
          </p:nvPr>
        </p:nvSpPr>
        <p:spPr>
          <a:xfrm rot="-5400000">
            <a:off x="-1009907" y="1911091"/>
            <a:ext cx="4058100" cy="653400"/>
          </a:xfrm>
        </p:spPr>
        <p:txBody>
          <a:bodyPr/>
          <a:lstStyle/>
          <a:p>
            <a:r>
              <a:rPr lang="en-GB" sz="3200" dirty="0"/>
              <a:t>Algorithm</a:t>
            </a:r>
          </a:p>
        </p:txBody>
      </p:sp>
      <p:pic>
        <p:nvPicPr>
          <p:cNvPr id="4" name="Picture 3">
            <a:extLst>
              <a:ext uri="{FF2B5EF4-FFF2-40B4-BE49-F238E27FC236}">
                <a16:creationId xmlns:a16="http://schemas.microsoft.com/office/drawing/2014/main" id="{8DAD3ED1-1F5B-47F7-99C2-0806C5B738D3}"/>
              </a:ext>
            </a:extLst>
          </p:cNvPr>
          <p:cNvPicPr>
            <a:picLocks noChangeAspect="1"/>
          </p:cNvPicPr>
          <p:nvPr/>
        </p:nvPicPr>
        <p:blipFill>
          <a:blip r:embed="rId2"/>
          <a:stretch>
            <a:fillRect/>
          </a:stretch>
        </p:blipFill>
        <p:spPr>
          <a:xfrm>
            <a:off x="2015837" y="2732808"/>
            <a:ext cx="5953990" cy="1891147"/>
          </a:xfrm>
          <a:prstGeom prst="rect">
            <a:avLst/>
          </a:prstGeom>
        </p:spPr>
      </p:pic>
      <p:pic>
        <p:nvPicPr>
          <p:cNvPr id="8" name="Picture 7">
            <a:extLst>
              <a:ext uri="{FF2B5EF4-FFF2-40B4-BE49-F238E27FC236}">
                <a16:creationId xmlns:a16="http://schemas.microsoft.com/office/drawing/2014/main" id="{32E8B649-0707-43A1-9396-8256543044B9}"/>
              </a:ext>
            </a:extLst>
          </p:cNvPr>
          <p:cNvPicPr>
            <a:picLocks noChangeAspect="1"/>
          </p:cNvPicPr>
          <p:nvPr/>
        </p:nvPicPr>
        <p:blipFill>
          <a:blip r:embed="rId3"/>
          <a:stretch>
            <a:fillRect/>
          </a:stretch>
        </p:blipFill>
        <p:spPr>
          <a:xfrm>
            <a:off x="2015836" y="293110"/>
            <a:ext cx="5953989" cy="2386495"/>
          </a:xfrm>
          <a:prstGeom prst="rect">
            <a:avLst/>
          </a:prstGeom>
        </p:spPr>
      </p:pic>
    </p:spTree>
    <p:extLst>
      <p:ext uri="{BB962C8B-B14F-4D97-AF65-F5344CB8AC3E}">
        <p14:creationId xmlns:p14="http://schemas.microsoft.com/office/powerpoint/2010/main" val="30400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62924" y="1982681"/>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Bubble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start from the first index</a:t>
            </a:r>
            <a:endParaRPr kumimoji="0" lang="en-US" altLang="en-US" sz="1300" b="0" i="0" u="none" strike="noStrike" cap="none" normalizeH="0" baseline="0" dirty="0">
              <a:ln>
                <a:noFill/>
              </a:ln>
              <a:solidFill>
                <a:schemeClr val="bg1"/>
              </a:solidFill>
              <a:effectLst/>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lang="en-AU" sz="1300" b="0" i="0" dirty="0">
                <a:solidFill>
                  <a:schemeClr val="bg1"/>
                </a:solidFill>
                <a:effectLst/>
                <a:latin typeface="Courier New" panose="02070309020205020404" pitchFamily="49" charset="0"/>
                <a:cs typeface="Courier New" panose="02070309020205020404" pitchFamily="49" charset="0"/>
              </a:rPr>
              <a:t>compare the current element with the next element of the 	array.</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i</a:t>
            </a:r>
            <a:r>
              <a:rPr lang="en-AU" sz="1300" b="0" i="0" dirty="0">
                <a:solidFill>
                  <a:schemeClr val="bg1"/>
                </a:solidFill>
                <a:effectLst/>
                <a:latin typeface="Courier New" panose="02070309020205020404" pitchFamily="49" charset="0"/>
                <a:cs typeface="Courier New" panose="02070309020205020404" pitchFamily="49" charset="0"/>
              </a:rPr>
              <a:t>f the current element is greater than the next element 	of the array, swap them.</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i</a:t>
            </a:r>
            <a:r>
              <a:rPr lang="en-AU" sz="1300" b="0" i="0" dirty="0">
                <a:solidFill>
                  <a:schemeClr val="bg1"/>
                </a:solidFill>
                <a:effectLst/>
                <a:latin typeface="Courier New" panose="02070309020205020404" pitchFamily="49" charset="0"/>
                <a:cs typeface="Courier New" panose="02070309020205020404" pitchFamily="49" charset="0"/>
              </a:rPr>
              <a:t>f the current element is less than the next element, 	move to the next element.</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5</a:t>
            </a:r>
            <a:r>
              <a:rPr kumimoji="0" lang="en-US" altLang="en-US" sz="1300" b="0" i="0" u="none" strike="noStrike" cap="none" normalizeH="0" baseline="0" dirty="0">
                <a:ln>
                  <a:noFill/>
                </a:ln>
                <a:solidFill>
                  <a:schemeClr val="bg1"/>
                </a:solidFill>
                <a:effectLst/>
                <a:latin typeface="Courier New" panose="02070309020205020404" pitchFamily="49" charset="0"/>
              </a:rPr>
              <a:t> − continue these steps until second last index</a:t>
            </a: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32EE5B4-E5D5-490D-BCD5-76B336799FD0}"/>
              </a:ext>
            </a:extLst>
          </p:cNvPr>
          <p:cNvPicPr>
            <a:picLocks noChangeAspect="1"/>
          </p:cNvPicPr>
          <p:nvPr/>
        </p:nvPicPr>
        <p:blipFill>
          <a:blip r:embed="rId2"/>
          <a:stretch>
            <a:fillRect/>
          </a:stretch>
        </p:blipFill>
        <p:spPr>
          <a:xfrm>
            <a:off x="1932709" y="2722418"/>
            <a:ext cx="5829425" cy="2134466"/>
          </a:xfrm>
          <a:prstGeom prst="rect">
            <a:avLst/>
          </a:prstGeom>
        </p:spPr>
      </p:pic>
    </p:spTree>
    <p:extLst>
      <p:ext uri="{BB962C8B-B14F-4D97-AF65-F5344CB8AC3E}">
        <p14:creationId xmlns:p14="http://schemas.microsoft.com/office/powerpoint/2010/main" val="420363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21360" y="2188129"/>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Dijkstra</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Create a set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(shortest path tree set) that keeps 	track of vertices included in shortest path tree, i.e., 	whose minimum distance from source is calculated and 	finalized. Initially, this set is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lang="en-AU" sz="1300" b="0" i="0" dirty="0">
                <a:effectLst/>
                <a:latin typeface="Courier New" panose="02070309020205020404" pitchFamily="49" charset="0"/>
                <a:cs typeface="Courier New" panose="02070309020205020404" pitchFamily="49" charset="0"/>
              </a:rPr>
              <a:t>Assign a distance value to all vertices in the input 	graph. Initialize all distance values as INFINITE. 	Assign distance value as 0 for the source vertex so 	that it is picked first.</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While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doesn’t include all vertices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kumimoji="0" lang="en-AU" altLang="en-US" sz="1300" b="1" u="none" strike="noStrike" cap="none" normalizeH="0" baseline="0" dirty="0">
                <a:ln>
                  <a:noFill/>
                </a:ln>
                <a:solidFill>
                  <a:schemeClr val="bg1"/>
                </a:solidFill>
                <a:latin typeface="Courier New" panose="02070309020205020404" pitchFamily="49" charset="0"/>
                <a:cs typeface="Courier New" panose="02070309020205020404" pitchFamily="49" charset="0"/>
              </a:rPr>
              <a:t>a) </a:t>
            </a:r>
            <a:r>
              <a:rPr lang="en-AU" sz="1300" b="0" i="0" dirty="0">
                <a:effectLst/>
                <a:latin typeface="Courier New" panose="02070309020205020404" pitchFamily="49" charset="0"/>
                <a:cs typeface="Courier New" panose="02070309020205020404" pitchFamily="49" charset="0"/>
              </a:rPr>
              <a:t>Pick a vertex ‘u’ which is not there in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and 		   has minimum distance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kumimoji="0" lang="en-AU" altLang="en-US" sz="1300" b="1" u="none" strike="noStrike" cap="none" normalizeH="0" baseline="0" dirty="0">
                <a:ln>
                  <a:noFill/>
                </a:ln>
                <a:solidFill>
                  <a:schemeClr val="bg1"/>
                </a:solidFill>
                <a:latin typeface="Courier New" panose="02070309020205020404" pitchFamily="49" charset="0"/>
                <a:cs typeface="Courier New" panose="02070309020205020404" pitchFamily="49" charset="0"/>
              </a:rPr>
              <a:t>b)</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lang="en-GB" sz="1300" b="0" i="0" dirty="0">
                <a:effectLst/>
                <a:latin typeface="Courier New" panose="02070309020205020404" pitchFamily="49" charset="0"/>
                <a:cs typeface="Courier New" panose="02070309020205020404" pitchFamily="49" charset="0"/>
              </a:rPr>
              <a:t>Include ‘u’ to </a:t>
            </a:r>
            <a:r>
              <a:rPr lang="en-GB" sz="1300" b="0" i="1" dirty="0">
                <a:effectLst/>
                <a:latin typeface="Courier New" panose="02070309020205020404" pitchFamily="49" charset="0"/>
                <a:cs typeface="Courier New" panose="02070309020205020404" pitchFamily="49" charset="0"/>
              </a:rPr>
              <a:t>sptSet</a:t>
            </a:r>
            <a:r>
              <a:rPr lang="en-GB" sz="1300" b="0" i="0" dirty="0">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GB" sz="1300" dirty="0">
                <a:latin typeface="Courier New" panose="02070309020205020404" pitchFamily="49" charset="0"/>
                <a:cs typeface="Courier New" panose="02070309020205020404" pitchFamily="49" charset="0"/>
              </a:rPr>
              <a:t>	</a:t>
            </a:r>
            <a:r>
              <a:rPr lang="en-GB" sz="1300" b="1" dirty="0">
                <a:latin typeface="Courier New" panose="02070309020205020404" pitchFamily="49" charset="0"/>
                <a:cs typeface="Courier New" panose="02070309020205020404" pitchFamily="49" charset="0"/>
              </a:rPr>
              <a:t>c) </a:t>
            </a:r>
            <a:r>
              <a:rPr lang="en-AU" sz="1300" b="0" i="0" dirty="0">
                <a:effectLst/>
                <a:latin typeface="Courier New" panose="02070309020205020404" pitchFamily="49" charset="0"/>
                <a:cs typeface="Courier New" panose="02070309020205020404" pitchFamily="49" charset="0"/>
              </a:rPr>
              <a:t>Update distance value of all adjacent vertices of     	   ‘u’. To update the distance values, iterate through 	   	   all adjacent vertices. For every adjacent vertex 	   	   ‘v’, if sum of distance value of ‘u’ (from source)  	  	   and weight of edge u-v, is less than the distance 	 	   value of ‘v’, then update the distance value of ‘v’.</a:t>
            </a:r>
            <a:endParaRPr lang="en-GB" sz="1300" b="1" i="0" dirty="0">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488491"/>
      </p:ext>
    </p:extLst>
  </p:cSld>
  <p:clrMapOvr>
    <a:masterClrMapping/>
  </p:clrMapOvr>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820</Words>
  <Application>Microsoft Office PowerPoint</Application>
  <PresentationFormat>On-screen Show (16:9)</PresentationFormat>
  <Paragraphs>99</Paragraphs>
  <Slides>15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Orbitron Regular</vt:lpstr>
      <vt:lpstr>Wingdings</vt:lpstr>
      <vt:lpstr>Open Sans</vt:lpstr>
      <vt:lpstr>Roboto Condensed Light</vt:lpstr>
      <vt:lpstr>Comic Sans MS</vt:lpstr>
      <vt:lpstr>Arial</vt:lpstr>
      <vt:lpstr>Comfortaa</vt:lpstr>
      <vt:lpstr>Orbitron</vt:lpstr>
      <vt:lpstr>Courier New</vt:lpstr>
      <vt:lpstr>eSports Campaign by Slidesgo</vt:lpstr>
      <vt:lpstr>Sort Battle &amp; Maze Solver</vt:lpstr>
      <vt:lpstr>Table of Contents</vt:lpstr>
      <vt:lpstr>Objectives</vt:lpstr>
      <vt:lpstr>Introduction</vt:lpstr>
      <vt:lpstr>Introduction</vt:lpstr>
      <vt:lpstr>Algorithm</vt:lpstr>
      <vt:lpstr>Algorithm</vt:lpstr>
      <vt:lpstr>Algorithm</vt:lpstr>
      <vt:lpstr>Algorithm</vt:lpstr>
      <vt:lpstr>Algorithm</vt:lpstr>
      <vt:lpstr>Project Overview</vt:lpstr>
      <vt:lpstr>Project Overview</vt:lpstr>
      <vt:lpstr>Dependencies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Campaig</dc:title>
  <cp:lastModifiedBy>ARPAN GYAWALI</cp:lastModifiedBy>
  <cp:revision>42</cp:revision>
  <dcterms:modified xsi:type="dcterms:W3CDTF">2020-12-10T04:16:24Z</dcterms:modified>
</cp:coreProperties>
</file>